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7" r:id="rId3"/>
    <p:sldId id="276" r:id="rId4"/>
    <p:sldId id="275" r:id="rId5"/>
    <p:sldId id="260" r:id="rId6"/>
    <p:sldId id="261" r:id="rId7"/>
    <p:sldId id="278" r:id="rId8"/>
    <p:sldId id="291" r:id="rId9"/>
    <p:sldId id="280" r:id="rId10"/>
    <p:sldId id="268" r:id="rId11"/>
    <p:sldId id="269" r:id="rId12"/>
    <p:sldId id="271" r:id="rId13"/>
    <p:sldId id="272" r:id="rId14"/>
    <p:sldId id="273" r:id="rId15"/>
    <p:sldId id="281" r:id="rId16"/>
    <p:sldId id="282" r:id="rId17"/>
    <p:sldId id="262" r:id="rId18"/>
    <p:sldId id="263" r:id="rId19"/>
    <p:sldId id="264" r:id="rId20"/>
    <p:sldId id="266" r:id="rId21"/>
    <p:sldId id="265" r:id="rId22"/>
    <p:sldId id="267" r:id="rId23"/>
    <p:sldId id="283" r:id="rId24"/>
    <p:sldId id="288" r:id="rId25"/>
    <p:sldId id="279" r:id="rId26"/>
    <p:sldId id="289" r:id="rId27"/>
    <p:sldId id="290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4C135-BCBA-4A86-B229-7058B56022D2}" type="datetimeFigureOut">
              <a:rPr lang="en-US" smtClean="0"/>
              <a:t>11/25/2017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2721D-A872-4A07-B02B-683714B324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246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4C135-BCBA-4A86-B229-7058B56022D2}" type="datetimeFigureOut">
              <a:rPr lang="en-US" smtClean="0"/>
              <a:t>11/25/2017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2721D-A872-4A07-B02B-683714B324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939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4C135-BCBA-4A86-B229-7058B56022D2}" type="datetimeFigureOut">
              <a:rPr lang="en-US" smtClean="0"/>
              <a:t>11/25/2017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2721D-A872-4A07-B02B-683714B324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793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4C135-BCBA-4A86-B229-7058B56022D2}" type="datetimeFigureOut">
              <a:rPr lang="en-US" smtClean="0"/>
              <a:t>11/25/2017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2721D-A872-4A07-B02B-683714B324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224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4C135-BCBA-4A86-B229-7058B56022D2}" type="datetimeFigureOut">
              <a:rPr lang="en-US" smtClean="0"/>
              <a:t>11/25/2017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2721D-A872-4A07-B02B-683714B324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359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4C135-BCBA-4A86-B229-7058B56022D2}" type="datetimeFigureOut">
              <a:rPr lang="en-US" smtClean="0"/>
              <a:t>11/25/2017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2721D-A872-4A07-B02B-683714B324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678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4C135-BCBA-4A86-B229-7058B56022D2}" type="datetimeFigureOut">
              <a:rPr lang="en-US" smtClean="0"/>
              <a:t>11/25/2017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2721D-A872-4A07-B02B-683714B324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440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4C135-BCBA-4A86-B229-7058B56022D2}" type="datetimeFigureOut">
              <a:rPr lang="en-US" smtClean="0"/>
              <a:t>11/25/2017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2721D-A872-4A07-B02B-683714B324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978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4C135-BCBA-4A86-B229-7058B56022D2}" type="datetimeFigureOut">
              <a:rPr lang="en-US" smtClean="0"/>
              <a:t>11/25/2017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2721D-A872-4A07-B02B-683714B324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496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4C135-BCBA-4A86-B229-7058B56022D2}" type="datetimeFigureOut">
              <a:rPr lang="en-US" smtClean="0"/>
              <a:t>11/25/2017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2721D-A872-4A07-B02B-683714B324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793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4C135-BCBA-4A86-B229-7058B56022D2}" type="datetimeFigureOut">
              <a:rPr lang="en-US" smtClean="0"/>
              <a:t>11/25/2017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2721D-A872-4A07-B02B-683714B324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204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34C135-BCBA-4A86-B229-7058B56022D2}" type="datetimeFigureOut">
              <a:rPr lang="en-US" smtClean="0"/>
              <a:t>11/25/2017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42721D-A872-4A07-B02B-683714B324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760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rtl="1"/>
            <a:r>
              <a:rPr lang="fa-IR" sz="9600" b="1" dirty="0" smtClean="0">
                <a:cs typeface="B Nazanin" panose="00000400000000000000" pitchFamily="2" charset="-78"/>
              </a:rPr>
              <a:t>معرفی پایگاه </a:t>
            </a:r>
            <a:r>
              <a:rPr lang="en-US" sz="9600" b="1" dirty="0" err="1" smtClean="0">
                <a:cs typeface="B Nazanin" panose="00000400000000000000" pitchFamily="2" charset="-78"/>
              </a:rPr>
              <a:t>scopus</a:t>
            </a:r>
            <a:endParaRPr lang="en-US" sz="9600" b="1" dirty="0">
              <a:cs typeface="B Nazanin" panose="00000400000000000000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52812" y="4709621"/>
            <a:ext cx="1592687" cy="467686"/>
          </a:xfrm>
        </p:spPr>
        <p:txBody>
          <a:bodyPr/>
          <a:lstStyle/>
          <a:p>
            <a:r>
              <a:rPr lang="fa-IR" dirty="0" smtClean="0">
                <a:cs typeface="B Nazanin" panose="00000400000000000000" pitchFamily="2" charset="-78"/>
              </a:rPr>
              <a:t>آذر 96</a:t>
            </a:r>
            <a:endParaRPr lang="en-US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57238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972286"/>
            <a:ext cx="12191999" cy="5885714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884868" y="-55396"/>
            <a:ext cx="4559121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fa-IR" b="1" dirty="0" smtClean="0">
                <a:solidFill>
                  <a:prstClr val="black"/>
                </a:solidFill>
                <a:cs typeface="B Nazanin" panose="00000400000000000000" pitchFamily="2" charset="-78"/>
              </a:rPr>
              <a:t>جستجوی نویسنده</a:t>
            </a:r>
            <a:endParaRPr lang="en-US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91024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12192000" cy="631453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7620" y="1819808"/>
            <a:ext cx="8783097" cy="421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134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41904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3048" y="1077048"/>
            <a:ext cx="12238095" cy="578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71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86666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6927"/>
            <a:ext cx="11458310" cy="384671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6531" y="2722993"/>
            <a:ext cx="2485714" cy="161904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0095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52190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" y="0"/>
            <a:ext cx="12192000" cy="503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770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2095" y="-23381"/>
            <a:ext cx="12676190" cy="690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900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233656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375" t="26985" r="-375" b="6020"/>
          <a:stretch/>
        </p:blipFill>
        <p:spPr>
          <a:xfrm>
            <a:off x="0" y="1908071"/>
            <a:ext cx="11508827" cy="49499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1769757"/>
            <a:ext cx="12192000" cy="476190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/>
          <a:srcRect l="1778"/>
          <a:stretch/>
        </p:blipFill>
        <p:spPr>
          <a:xfrm>
            <a:off x="13211" y="1769757"/>
            <a:ext cx="8550009" cy="497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478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11619"/>
            <a:ext cx="12453143" cy="574638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467524"/>
            <a:ext cx="9333333" cy="239047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462762"/>
            <a:ext cx="9257143" cy="2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681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9868"/>
            <a:ext cx="12157325" cy="3931923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511380" y="51515"/>
            <a:ext cx="6053071" cy="1325563"/>
          </a:xfrm>
        </p:spPr>
        <p:txBody>
          <a:bodyPr/>
          <a:lstStyle/>
          <a:p>
            <a:pPr algn="ctr" rtl="1"/>
            <a:r>
              <a:rPr lang="fa-IR" b="1" dirty="0" smtClean="0">
                <a:solidFill>
                  <a:prstClr val="black"/>
                </a:solidFill>
                <a:cs typeface="B Nazanin" panose="00000400000000000000" pitchFamily="2" charset="-78"/>
              </a:rPr>
              <a:t>جستجوی وابستگی سازمانی</a:t>
            </a:r>
            <a:endParaRPr lang="en-US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57721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1619" y="-623381"/>
            <a:ext cx="12695238" cy="810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250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66667" cy="6858000"/>
          </a:xfrm>
          <a:prstGeom prst="rect">
            <a:avLst/>
          </a:prstGeom>
        </p:spPr>
      </p:pic>
      <p:pic>
        <p:nvPicPr>
          <p:cNvPr id="1026" name="Picture 2" descr="C:\Users\kousha\AppData\Local\Temp\SNAGHTML39ede9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43049"/>
            <a:ext cx="12296775" cy="5314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kousha\AppData\Local\Temp\SNAGHTML3a181ac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108" y="1629313"/>
            <a:ext cx="12249150" cy="537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6525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fa-IR" b="1" dirty="0">
                <a:cs typeface="B Nazanin" panose="00000400000000000000" pitchFamily="2" charset="-78"/>
              </a:rPr>
              <a:t>معرفی پایگاه </a:t>
            </a:r>
            <a:r>
              <a:rPr lang="en-US" b="1" dirty="0" err="1">
                <a:cs typeface="B Nazanin" panose="00000400000000000000" pitchFamily="2" charset="-78"/>
              </a:rPr>
              <a:t>scopus</a:t>
            </a:r>
            <a:endParaRPr lang="en-US" b="1" dirty="0"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algn="r" rtl="1">
              <a:buNone/>
            </a:pPr>
            <a:r>
              <a:rPr lang="en-US" b="1" dirty="0" err="1" smtClean="0">
                <a:cs typeface="B Nazanin" panose="00000400000000000000" pitchFamily="2" charset="-78"/>
              </a:rPr>
              <a:t>scopus</a:t>
            </a:r>
            <a:r>
              <a:rPr lang="fa-IR" b="1" dirty="0" smtClean="0">
                <a:cs typeface="B Nazanin" panose="00000400000000000000" pitchFamily="2" charset="-78"/>
              </a:rPr>
              <a:t> </a:t>
            </a:r>
            <a:r>
              <a:rPr lang="fa-IR" b="1" dirty="0">
                <a:cs typeface="B Nazanin" panose="00000400000000000000" pitchFamily="2" charset="-78"/>
              </a:rPr>
              <a:t>بزرگترين </a:t>
            </a:r>
            <a:r>
              <a:rPr lang="fa-IR" b="1" dirty="0" smtClean="0">
                <a:cs typeface="B Nazanin" panose="00000400000000000000" pitchFamily="2" charset="-78"/>
              </a:rPr>
              <a:t>بانک استنادی و چکیده نویسی جهان است که توسط </a:t>
            </a:r>
            <a:r>
              <a:rPr lang="en-US" b="1" dirty="0" err="1" smtClean="0">
                <a:cs typeface="B Nazanin" panose="00000400000000000000" pitchFamily="2" charset="-78"/>
              </a:rPr>
              <a:t>Elzevier</a:t>
            </a:r>
            <a:r>
              <a:rPr lang="fa-IR" b="1" dirty="0" smtClean="0">
                <a:cs typeface="B Nazanin" panose="00000400000000000000" pitchFamily="2" charset="-78"/>
              </a:rPr>
              <a:t> ناشر هلندی در نوامبر 2004 راه اندازی شد و رقیب اصلی </a:t>
            </a:r>
            <a:r>
              <a:rPr lang="en-US" b="1" dirty="0" smtClean="0">
                <a:cs typeface="B Nazanin" panose="00000400000000000000" pitchFamily="2" charset="-78"/>
              </a:rPr>
              <a:t>ISI</a:t>
            </a:r>
            <a:r>
              <a:rPr lang="fa-IR" b="1" dirty="0" smtClean="0">
                <a:cs typeface="B Nazanin" panose="00000400000000000000" pitchFamily="2" charset="-78"/>
              </a:rPr>
              <a:t> امریکا می باشد.</a:t>
            </a:r>
            <a:endParaRPr lang="fa-IR" b="1" dirty="0">
              <a:cs typeface="B Nazanin" panose="0000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fa-IR" b="1" dirty="0">
                <a:cs typeface="B Nazanin" panose="00000400000000000000" pitchFamily="2" charset="-78"/>
              </a:rPr>
              <a:t> </a:t>
            </a:r>
            <a:r>
              <a:rPr lang="fa-IR" b="1" dirty="0" smtClean="0">
                <a:cs typeface="B Nazanin" panose="00000400000000000000" pitchFamily="2" charset="-78"/>
              </a:rPr>
              <a:t>69 میلیون رکورد (48/8 میلیون چکیده)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fa-IR" b="1" dirty="0" smtClean="0">
                <a:cs typeface="B Nazanin" panose="00000400000000000000" pitchFamily="2" charset="-78"/>
              </a:rPr>
              <a:t>حدود 22800 عنوان </a:t>
            </a:r>
            <a:r>
              <a:rPr lang="fa-IR" b="1" dirty="0">
                <a:cs typeface="B Nazanin" panose="00000400000000000000" pitchFamily="2" charset="-78"/>
              </a:rPr>
              <a:t>از </a:t>
            </a:r>
            <a:r>
              <a:rPr lang="fa-IR" b="1" dirty="0" smtClean="0">
                <a:cs typeface="B Nazanin" panose="00000400000000000000" pitchFamily="2" charset="-78"/>
              </a:rPr>
              <a:t>بیش از 5000 </a:t>
            </a:r>
            <a:r>
              <a:rPr lang="fa-IR" b="1" dirty="0">
                <a:cs typeface="B Nazanin" panose="00000400000000000000" pitchFamily="2" charset="-78"/>
              </a:rPr>
              <a:t>ناشر در سراسر </a:t>
            </a:r>
            <a:r>
              <a:rPr lang="fa-IR" b="1" dirty="0" smtClean="0">
                <a:cs typeface="B Nazanin" panose="00000400000000000000" pitchFamily="2" charset="-78"/>
              </a:rPr>
              <a:t>جهان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fa-IR" b="1" dirty="0" smtClean="0">
                <a:cs typeface="B Nazanin" panose="00000400000000000000" pitchFamily="2" charset="-78"/>
              </a:rPr>
              <a:t> </a:t>
            </a:r>
            <a:r>
              <a:rPr lang="fa-IR" b="1" dirty="0">
                <a:cs typeface="B Nazanin" panose="00000400000000000000" pitchFamily="2" charset="-78"/>
              </a:rPr>
              <a:t>بيش از </a:t>
            </a:r>
            <a:r>
              <a:rPr lang="fa-IR" b="1" dirty="0" smtClean="0">
                <a:cs typeface="B Nazanin" panose="00000400000000000000" pitchFamily="2" charset="-78"/>
              </a:rPr>
              <a:t>8 میلیون مقاله کنفرانس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fa-IR" b="1" dirty="0" smtClean="0">
                <a:cs typeface="B Nazanin" panose="00000400000000000000" pitchFamily="2" charset="-78"/>
              </a:rPr>
              <a:t>بیش از 150 هزار کتاب که سالانه 20 هزار عنوان اضافه می گردد.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fa-IR" b="1" dirty="0" smtClean="0">
                <a:cs typeface="B Nazanin" panose="00000400000000000000" pitchFamily="2" charset="-78"/>
              </a:rPr>
              <a:t>بیش از 39 میلیون پروانه ثبت اختراع</a:t>
            </a:r>
            <a:endParaRPr lang="fa-IR" b="1" dirty="0">
              <a:cs typeface="B Nazanin" panose="00000400000000000000" pitchFamily="2" charset="-78"/>
            </a:endParaRPr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6575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30466"/>
            <a:ext cx="12192000" cy="598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169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619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97889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17356"/>
            <a:ext cx="12023243" cy="56406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1269175"/>
            <a:ext cx="12023243" cy="556978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" y="1211060"/>
            <a:ext cx="12023243" cy="562160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0854" y="1221631"/>
            <a:ext cx="12013752" cy="560046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185725"/>
            <a:ext cx="12168056" cy="562160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47" y="1149726"/>
            <a:ext cx="12021294" cy="5657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50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72286"/>
            <a:ext cx="12192000" cy="5685714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2884868" y="-55396"/>
            <a:ext cx="4559121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fa-IR" b="1" dirty="0" smtClean="0">
                <a:solidFill>
                  <a:prstClr val="black"/>
                </a:solidFill>
                <a:cs typeface="B Nazanin" panose="00000400000000000000" pitchFamily="2" charset="-78"/>
              </a:rPr>
              <a:t>جستجوی پیشرفته</a:t>
            </a:r>
            <a:endParaRPr lang="en-US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75029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125" y="21906"/>
            <a:ext cx="11384924" cy="683609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b="24937"/>
          <a:stretch/>
        </p:blipFill>
        <p:spPr>
          <a:xfrm>
            <a:off x="412126" y="3078259"/>
            <a:ext cx="11293584" cy="3760423"/>
          </a:xfrm>
          <a:prstGeom prst="rect">
            <a:avLst/>
          </a:prstGeom>
        </p:spPr>
      </p:pic>
      <p:pic>
        <p:nvPicPr>
          <p:cNvPr id="1026" name="Picture 2" descr="C:\Users\kousha\AppData\Local\Temp\SNAGHTML88656b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8225" y="0"/>
            <a:ext cx="21907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6311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3394" y="1"/>
            <a:ext cx="12379839" cy="68579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3394" y="2536045"/>
            <a:ext cx="12295238" cy="432195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1570" y="2536045"/>
            <a:ext cx="12276190" cy="372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033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73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871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14069" cy="517730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5065" y="686577"/>
            <a:ext cx="2416935" cy="6164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545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84503"/>
            <a:ext cx="12193057" cy="5273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088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57" y="1505415"/>
            <a:ext cx="12192000" cy="5352585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62057" y="179852"/>
            <a:ext cx="10515600" cy="1325563"/>
          </a:xfrm>
        </p:spPr>
        <p:txBody>
          <a:bodyPr/>
          <a:lstStyle/>
          <a:p>
            <a:pPr algn="ctr" rtl="1"/>
            <a:r>
              <a:rPr lang="fa-IR" b="1" dirty="0">
                <a:solidFill>
                  <a:prstClr val="black"/>
                </a:solidFill>
                <a:cs typeface="B Nazanin" panose="00000400000000000000" pitchFamily="2" charset="-78"/>
              </a:rPr>
              <a:t>پوشش موضوعی به همراه تعداد عناوین نمایه شده</a:t>
            </a:r>
            <a:endParaRPr lang="en-US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96236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035" y="630927"/>
            <a:ext cx="12138965" cy="47781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7775" y="47635"/>
            <a:ext cx="2644225" cy="681036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821146"/>
            <a:ext cx="7165075" cy="303685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2390" y="1402695"/>
            <a:ext cx="2276190" cy="5133333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884868" y="-55396"/>
            <a:ext cx="4559121" cy="1325563"/>
          </a:xfrm>
        </p:spPr>
        <p:txBody>
          <a:bodyPr/>
          <a:lstStyle/>
          <a:p>
            <a:pPr algn="ctr" rtl="1"/>
            <a:r>
              <a:rPr lang="fa-IR" b="1" dirty="0" smtClean="0">
                <a:solidFill>
                  <a:prstClr val="black"/>
                </a:solidFill>
                <a:cs typeface="B Nazanin" panose="00000400000000000000" pitchFamily="2" charset="-78"/>
              </a:rPr>
              <a:t>جستجوی مدارک</a:t>
            </a:r>
            <a:endParaRPr lang="en-US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21916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b="38901"/>
          <a:stretch/>
        </p:blipFill>
        <p:spPr>
          <a:xfrm>
            <a:off x="0" y="15839"/>
            <a:ext cx="12192000" cy="683353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4506" y="1543588"/>
            <a:ext cx="6157494" cy="282878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25565"/>
            <a:ext cx="3114286" cy="580952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7909" y="925565"/>
            <a:ext cx="3238095" cy="592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169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307" y="0"/>
            <a:ext cx="11358564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270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5625"/>
            <a:ext cx="9133333" cy="3600000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1403574"/>
            <a:ext cx="8441714" cy="41601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70679"/>
            <a:ext cx="12192000" cy="556497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97952" y="918924"/>
            <a:ext cx="2380952" cy="15428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170679"/>
            <a:ext cx="12192000" cy="4709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58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0688"/>
            <a:ext cx="12192000" cy="490476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19259"/>
            <a:ext cx="9047619" cy="48476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762" y="1719259"/>
            <a:ext cx="9047619" cy="515238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547831"/>
            <a:ext cx="9123809" cy="53238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94845" y="321973"/>
            <a:ext cx="96023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3200" b="1" dirty="0" smtClean="0">
                <a:cs typeface="B Nazanin" panose="00000400000000000000" pitchFamily="2" charset="-78"/>
              </a:rPr>
              <a:t>با کلیک بر روی عنوان مدارک اطلاعات بیشتری نمایش داده می شود</a:t>
            </a:r>
            <a:endParaRPr lang="en-US" sz="3200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17749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1165</TotalTime>
  <Words>65</Words>
  <Application>Microsoft Office PowerPoint</Application>
  <PresentationFormat>Widescreen</PresentationFormat>
  <Paragraphs>15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B Nazanin</vt:lpstr>
      <vt:lpstr>Calibri</vt:lpstr>
      <vt:lpstr>Calibri Light</vt:lpstr>
      <vt:lpstr>Wingdings</vt:lpstr>
      <vt:lpstr>Office Theme</vt:lpstr>
      <vt:lpstr>معرفی پایگاه scopus</vt:lpstr>
      <vt:lpstr>معرفی پایگاه scopus</vt:lpstr>
      <vt:lpstr>PowerPoint Presentation</vt:lpstr>
      <vt:lpstr>پوشش موضوعی به همراه تعداد عناوین نمایه شده</vt:lpstr>
      <vt:lpstr>جستجوی مدارک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جستجوی وابستگی سازمانی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56</cp:revision>
  <dcterms:created xsi:type="dcterms:W3CDTF">2017-11-22T23:39:58Z</dcterms:created>
  <dcterms:modified xsi:type="dcterms:W3CDTF">2017-11-25T00:39:56Z</dcterms:modified>
</cp:coreProperties>
</file>